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32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89"/>
    <a:srgbClr val="009EE2"/>
    <a:srgbClr val="006F94"/>
    <a:srgbClr val="00AFEE"/>
    <a:srgbClr val="73D0F5"/>
    <a:srgbClr val="F6BC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31" autoAdjust="0"/>
    <p:restoredTop sz="94636"/>
  </p:normalViewPr>
  <p:slideViewPr>
    <p:cSldViewPr snapToGrid="0" snapToObjects="1">
      <p:cViewPr varScale="1">
        <p:scale>
          <a:sx n="62" d="100"/>
          <a:sy n="62" d="100"/>
        </p:scale>
        <p:origin x="16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EC21E-3327-B74F-A9C1-A9BB4636E329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C06AB-3CD0-C347-BAE2-69E69EC75F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6316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571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5A8CFDC9-2A92-7647-B414-8C8B8FFE9A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53008" y="5367008"/>
            <a:ext cx="1490992" cy="149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871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5A8CFDC9-2A92-7647-B414-8C8B8FFE9A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53008" y="5367008"/>
            <a:ext cx="1490992" cy="1490992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70D53DA6-FE9C-ED41-AD84-B9F80A3057B5}"/>
              </a:ext>
            </a:extLst>
          </p:cNvPr>
          <p:cNvSpPr txBox="1"/>
          <p:nvPr userDrawn="1"/>
        </p:nvSpPr>
        <p:spPr>
          <a:xfrm>
            <a:off x="246742" y="210457"/>
            <a:ext cx="39551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rgbClr val="0062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2536505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292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B657D-7B72-4A49-8A75-76848B7B5BC1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BC9CD-1B2C-6D49-AE53-373D42C0A0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239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6590520" y="1549800"/>
            <a:ext cx="159588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Calibri"/>
              </a:rPr>
              <a:t>Image ou personnage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2444400" y="2880000"/>
            <a:ext cx="5547600" cy="173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4"/>
          <p:cNvSpPr/>
          <p:nvPr/>
        </p:nvSpPr>
        <p:spPr>
          <a:xfrm>
            <a:off x="1797978" y="378804"/>
            <a:ext cx="7011274" cy="10142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000" b="1" strike="noStrike" spc="-1" dirty="0">
                <a:solidFill>
                  <a:srgbClr val="006289"/>
                </a:solidFill>
                <a:latin typeface="Typo Quik"/>
                <a:ea typeface="Open Sans"/>
              </a:rPr>
              <a:t>Périmètre de l’ESS : principaux freins techniques, juridiques et politiques (1/2)</a:t>
            </a:r>
            <a:endParaRPr lang="fr-FR" sz="3000" b="0" strike="noStrike" spc="-1" dirty="0">
              <a:latin typeface="Arial"/>
            </a:endParaRP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AF0F3BC0-1199-485B-930B-8C4AB534B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569726"/>
              </p:ext>
            </p:extLst>
          </p:nvPr>
        </p:nvGraphicFramePr>
        <p:xfrm>
          <a:off x="334748" y="1869301"/>
          <a:ext cx="8474504" cy="45081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04818">
                  <a:extLst>
                    <a:ext uri="{9D8B030D-6E8A-4147-A177-3AD203B41FA5}">
                      <a16:colId xmlns:a16="http://schemas.microsoft.com/office/drawing/2014/main" val="1240015351"/>
                    </a:ext>
                  </a:extLst>
                </a:gridCol>
                <a:gridCol w="5589141">
                  <a:extLst>
                    <a:ext uri="{9D8B030D-6E8A-4147-A177-3AD203B41FA5}">
                      <a16:colId xmlns:a16="http://schemas.microsoft.com/office/drawing/2014/main" val="2800737464"/>
                    </a:ext>
                  </a:extLst>
                </a:gridCol>
                <a:gridCol w="1580545">
                  <a:extLst>
                    <a:ext uri="{9D8B030D-6E8A-4147-A177-3AD203B41FA5}">
                      <a16:colId xmlns:a16="http://schemas.microsoft.com/office/drawing/2014/main" val="1512117123"/>
                    </a:ext>
                  </a:extLst>
                </a:gridCol>
              </a:tblGrid>
              <a:tr h="634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spc="0" baseline="0" dirty="0">
                          <a:solidFill>
                            <a:schemeClr val="bg1"/>
                          </a:solidFill>
                          <a:effectLst/>
                        </a:rPr>
                        <a:t>Types de freins</a:t>
                      </a:r>
                      <a:endParaRPr lang="fr-FR" sz="2000" b="1" spc="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30" marR="2583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spc="0" baseline="0" dirty="0">
                          <a:solidFill>
                            <a:schemeClr val="bg1"/>
                          </a:solidFill>
                          <a:effectLst/>
                        </a:rPr>
                        <a:t>Exemples</a:t>
                      </a:r>
                      <a:endParaRPr lang="fr-FR" sz="2000" b="1" spc="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30" marR="2583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spc="0" baseline="0" dirty="0">
                          <a:solidFill>
                            <a:schemeClr val="bg1"/>
                          </a:solidFill>
                          <a:effectLst/>
                        </a:rPr>
                        <a:t>Entreprises concernées</a:t>
                      </a:r>
                      <a:endParaRPr lang="fr-FR" sz="2000" b="1" spc="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30" marR="2583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151261"/>
                  </a:ext>
                </a:extLst>
              </a:tr>
              <a:tr h="890979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2000" spc="0" baseline="0" dirty="0">
                          <a:effectLst/>
                        </a:rPr>
                        <a:t>Freins techniques et juridiques</a:t>
                      </a:r>
                      <a:endParaRPr lang="fr-FR" sz="2000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30" marR="25830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1600" spc="0" baseline="0" dirty="0">
                          <a:effectLst/>
                        </a:rPr>
                        <a:t>La mesure des associations “actives”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1600" spc="0" baseline="0" dirty="0">
                          <a:effectLst/>
                        </a:rPr>
                        <a:t>Le code APE 9499Z : autres organisations fonctionnant par adhésion volontaire</a:t>
                      </a:r>
                      <a:endParaRPr lang="fr-FR" sz="1600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30" marR="258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1600" spc="0" baseline="0">
                          <a:effectLst/>
                        </a:rPr>
                        <a:t>Associations </a:t>
                      </a:r>
                      <a:endParaRPr lang="fr-FR" sz="1600" spc="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30" marR="25830" marT="0" marB="0" anchor="ctr"/>
                </a:tc>
                <a:extLst>
                  <a:ext uri="{0D108BD9-81ED-4DB2-BD59-A6C34878D82A}">
                    <a16:rowId xmlns:a16="http://schemas.microsoft.com/office/drawing/2014/main" val="4023453559"/>
                  </a:ext>
                </a:extLst>
              </a:tr>
              <a:tr h="96231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1600" spc="0" baseline="0" dirty="0">
                          <a:effectLst/>
                        </a:rPr>
                        <a:t>Notion de groupe : les entreprises adhérentes et les filiales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600" spc="0" baseline="0" dirty="0">
                          <a:effectLst/>
                        </a:rPr>
                        <a:t>Absence de certaines catégories juridiques dans la nomenclature de l’Insee (SCOP SAS, SCIC)</a:t>
                      </a:r>
                      <a:endParaRPr lang="fr-FR" sz="1600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30" marR="258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1600" spc="0" baseline="0" dirty="0">
                          <a:effectLst/>
                        </a:rPr>
                        <a:t>Coopératives, mutuelles</a:t>
                      </a:r>
                      <a:endParaRPr lang="fr-FR" sz="1600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30" marR="25830" marT="0" marB="0" anchor="ctr"/>
                </a:tc>
                <a:extLst>
                  <a:ext uri="{0D108BD9-81ED-4DB2-BD59-A6C34878D82A}">
                    <a16:rowId xmlns:a16="http://schemas.microsoft.com/office/drawing/2014/main" val="1352802649"/>
                  </a:ext>
                </a:extLst>
              </a:tr>
              <a:tr h="8395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600" spc="0" baseline="0" dirty="0">
                          <a:effectLst/>
                        </a:rPr>
                        <a:t>Qualité de la donnée sur les sociétés commerciales de l’ESS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fr-FR" sz="1600" spc="0" baseline="0" dirty="0">
                          <a:effectLst/>
                        </a:rPr>
                        <a:t>Les sociétés ESUS ou conventionnées (SIAE, EA) non reconnues « sociétés commerciales de l’ESS »</a:t>
                      </a:r>
                      <a:endParaRPr lang="fr-FR" sz="1600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30" marR="258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1600" spc="0" baseline="0" dirty="0">
                          <a:effectLst/>
                        </a:rPr>
                        <a:t>Sociétés commerciales ESS (non coopératives)</a:t>
                      </a:r>
                      <a:endParaRPr lang="fr-FR" sz="1600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30" marR="25830" marT="0" marB="0" anchor="ctr"/>
                </a:tc>
                <a:extLst>
                  <a:ext uri="{0D108BD9-81ED-4DB2-BD59-A6C34878D82A}">
                    <a16:rowId xmlns:a16="http://schemas.microsoft.com/office/drawing/2014/main" val="3813049473"/>
                  </a:ext>
                </a:extLst>
              </a:tr>
              <a:tr h="86918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fr-FR" sz="1600" spc="0" baseline="0" dirty="0">
                          <a:effectLst/>
                        </a:rPr>
                        <a:t>Accès à la donnée sur les entreprises ESS non employeuses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fr-FR" sz="1600" spc="0" baseline="0" dirty="0">
                          <a:effectLst/>
                        </a:rPr>
                        <a:t>Le mauvais classement d’entreprises (CJ, APE) </a:t>
                      </a:r>
                      <a:endParaRPr lang="fr-FR" sz="1600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600" spc="0" baseline="0" dirty="0">
                          <a:effectLst/>
                        </a:rPr>
                        <a:t>Création d’un compte satellite ESS</a:t>
                      </a:r>
                    </a:p>
                  </a:txBody>
                  <a:tcPr marL="25830" marR="258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1600" spc="0" baseline="0" dirty="0">
                          <a:effectLst/>
                        </a:rPr>
                        <a:t>Ensemble ESS</a:t>
                      </a:r>
                      <a:endParaRPr lang="fr-FR" sz="1600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30" marR="25830" marT="0" marB="0" anchor="ctr"/>
                </a:tc>
                <a:extLst>
                  <a:ext uri="{0D108BD9-81ED-4DB2-BD59-A6C34878D82A}">
                    <a16:rowId xmlns:a16="http://schemas.microsoft.com/office/drawing/2014/main" val="2427971450"/>
                  </a:ext>
                </a:extLst>
              </a:tr>
            </a:tbl>
          </a:graphicData>
        </a:graphic>
      </p:graphicFrame>
      <p:pic>
        <p:nvPicPr>
          <p:cNvPr id="4" name="Image 3">
            <a:extLst>
              <a:ext uri="{FF2B5EF4-FFF2-40B4-BE49-F238E27FC236}">
                <a16:creationId xmlns:a16="http://schemas.microsoft.com/office/drawing/2014/main" id="{D6789F3A-FABA-4DF5-9C01-42A293FD2B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57" y="165868"/>
            <a:ext cx="1298843" cy="122714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6590520" y="1549800"/>
            <a:ext cx="159588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Calibri"/>
              </a:rPr>
              <a:t>Image ou personnage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2444400" y="2880000"/>
            <a:ext cx="5547600" cy="173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AF0F3BC0-1199-485B-930B-8C4AB534B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233248"/>
              </p:ext>
            </p:extLst>
          </p:nvPr>
        </p:nvGraphicFramePr>
        <p:xfrm>
          <a:off x="334748" y="1869300"/>
          <a:ext cx="8474504" cy="42113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04818">
                  <a:extLst>
                    <a:ext uri="{9D8B030D-6E8A-4147-A177-3AD203B41FA5}">
                      <a16:colId xmlns:a16="http://schemas.microsoft.com/office/drawing/2014/main" val="1240015351"/>
                    </a:ext>
                  </a:extLst>
                </a:gridCol>
                <a:gridCol w="5589141">
                  <a:extLst>
                    <a:ext uri="{9D8B030D-6E8A-4147-A177-3AD203B41FA5}">
                      <a16:colId xmlns:a16="http://schemas.microsoft.com/office/drawing/2014/main" val="2800737464"/>
                    </a:ext>
                  </a:extLst>
                </a:gridCol>
                <a:gridCol w="1580545">
                  <a:extLst>
                    <a:ext uri="{9D8B030D-6E8A-4147-A177-3AD203B41FA5}">
                      <a16:colId xmlns:a16="http://schemas.microsoft.com/office/drawing/2014/main" val="1512117123"/>
                    </a:ext>
                  </a:extLst>
                </a:gridCol>
              </a:tblGrid>
              <a:tr h="5933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spc="0" baseline="0">
                          <a:solidFill>
                            <a:schemeClr val="bg1"/>
                          </a:solidFill>
                          <a:effectLst/>
                        </a:rPr>
                        <a:t>Types de freins</a:t>
                      </a:r>
                      <a:endParaRPr lang="fr-FR" sz="2000" b="1" spc="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30" marR="2583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spc="0" baseline="0" dirty="0">
                          <a:solidFill>
                            <a:schemeClr val="bg1"/>
                          </a:solidFill>
                          <a:effectLst/>
                        </a:rPr>
                        <a:t>Exemples</a:t>
                      </a:r>
                      <a:endParaRPr lang="fr-FR" sz="2000" b="1" spc="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30" marR="2583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spc="0" baseline="0" dirty="0">
                          <a:solidFill>
                            <a:schemeClr val="bg1"/>
                          </a:solidFill>
                          <a:effectLst/>
                        </a:rPr>
                        <a:t>Entreprises concernées</a:t>
                      </a:r>
                      <a:endParaRPr lang="fr-FR" sz="2000" b="1" spc="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30" marR="2583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151261"/>
                  </a:ext>
                </a:extLst>
              </a:tr>
              <a:tr h="3331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2000" spc="0" baseline="0" dirty="0">
                          <a:effectLst/>
                        </a:rPr>
                        <a:t>Enjeux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2000" spc="0" baseline="0" dirty="0">
                          <a:effectLst/>
                        </a:rPr>
                        <a:t>politiques</a:t>
                      </a:r>
                    </a:p>
                  </a:txBody>
                  <a:tcPr marL="25830" marR="2583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spc="0" baseline="0" dirty="0">
                          <a:effectLst/>
                        </a:rPr>
                        <a:t>Autour du périmètre :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spc="0" baseline="0" dirty="0">
                          <a:effectLst/>
                        </a:rPr>
                        <a:t>Comment intègre-t-on les structures non employeuses : associations actives (identification statistique), associations avec un SIRET 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spc="0" baseline="0" dirty="0">
                          <a:effectLst/>
                        </a:rPr>
                        <a:t>Traite-t-on les effets de bord dans le périmètre : caisse de retraite, de congés payés, associations parapubliques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spc="0" baseline="0" dirty="0">
                          <a:effectLst/>
                        </a:rPr>
                        <a:t>Débat sur l’inclusion des codes APE jusqu’alors exclus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spc="0" baseline="0" dirty="0">
                          <a:effectLst/>
                        </a:rPr>
                        <a:t>Comment intègre-t-on la notion de groupe (filiales, entreprises associées) dans nos communications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fr-FR" sz="1800" spc="0" baseline="0" dirty="0">
                          <a:effectLst/>
                        </a:rPr>
                        <a:t>Intègre-t-on les agréments ESUS non reconnus sociétés commerciales de l’ESS ?</a:t>
                      </a:r>
                      <a:endParaRPr lang="fr-FR" sz="1800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30" marR="258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1800" spc="0" baseline="0" dirty="0">
                          <a:effectLst/>
                        </a:rPr>
                        <a:t>Toutes structures ESS</a:t>
                      </a:r>
                      <a:endParaRPr lang="fr-FR" sz="1800" spc="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30" marR="25830" marT="0" marB="0" anchor="ctr"/>
                </a:tc>
                <a:extLst>
                  <a:ext uri="{0D108BD9-81ED-4DB2-BD59-A6C34878D82A}">
                    <a16:rowId xmlns:a16="http://schemas.microsoft.com/office/drawing/2014/main" val="1338840756"/>
                  </a:ext>
                </a:extLst>
              </a:tr>
            </a:tbl>
          </a:graphicData>
        </a:graphic>
      </p:graphicFrame>
      <p:sp>
        <p:nvSpPr>
          <p:cNvPr id="6" name="CustomShape 4">
            <a:extLst>
              <a:ext uri="{FF2B5EF4-FFF2-40B4-BE49-F238E27FC236}">
                <a16:creationId xmlns:a16="http://schemas.microsoft.com/office/drawing/2014/main" id="{8FFBF437-7B7C-4CC4-BBBB-EF09869FC0CC}"/>
              </a:ext>
            </a:extLst>
          </p:cNvPr>
          <p:cNvSpPr/>
          <p:nvPr/>
        </p:nvSpPr>
        <p:spPr>
          <a:xfrm>
            <a:off x="1797978" y="378804"/>
            <a:ext cx="7011274" cy="10142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000" b="1" strike="noStrike" spc="-1" dirty="0">
                <a:solidFill>
                  <a:srgbClr val="006289"/>
                </a:solidFill>
                <a:latin typeface="Typo Quik"/>
                <a:ea typeface="Open Sans"/>
              </a:rPr>
              <a:t>Périmètre de l’ESS : principaux freins techniques, juridiques et politiques (2/2)</a:t>
            </a:r>
            <a:endParaRPr lang="fr-FR" sz="3000" b="0" strike="noStrike" spc="-1" dirty="0">
              <a:latin typeface="Arial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C742C7E-149B-4621-AAC2-42AB37F0F8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57" y="165868"/>
            <a:ext cx="1298843" cy="1227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2719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238</Words>
  <Application>Microsoft Office PowerPoint</Application>
  <PresentationFormat>Affichage à l'écran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Symbol</vt:lpstr>
      <vt:lpstr>Typo Quik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Psq</dc:creator>
  <cp:lastModifiedBy>Benjamin ROGER</cp:lastModifiedBy>
  <cp:revision>108</cp:revision>
  <dcterms:created xsi:type="dcterms:W3CDTF">2019-08-20T07:22:43Z</dcterms:created>
  <dcterms:modified xsi:type="dcterms:W3CDTF">2020-11-23T14:35:43Z</dcterms:modified>
</cp:coreProperties>
</file>