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37CF0-BF95-8249-B9B2-C74A7A10CF75}" type="datetimeFigureOut">
              <a:rPr lang="fr-FR" smtClean="0"/>
              <a:t>05/10/18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F2AA0-D7DE-8145-84A9-72D64965FA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822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C55F7-5CE8-3249-B9A0-4F9460966786}" type="datetimeFigureOut">
              <a:rPr lang="fr-FR" smtClean="0"/>
              <a:t>05/10/18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76A14-3626-2449-A940-32D96BE7CD5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7731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Secteur en transition </a:t>
            </a:r>
            <a:r>
              <a:rPr lang="fr-FR" dirty="0" smtClean="0"/>
              <a:t>: la </a:t>
            </a:r>
            <a:r>
              <a:rPr lang="fr-FR" dirty="0" smtClean="0"/>
              <a:t>diminution des </a:t>
            </a:r>
            <a:r>
              <a:rPr lang="fr-FR" dirty="0" err="1" smtClean="0"/>
              <a:t>subv</a:t>
            </a:r>
            <a:r>
              <a:rPr lang="fr-FR" dirty="0" smtClean="0"/>
              <a:t>. publiques,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 passage de la démocratisation à la démocratie culturelle,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retour sur l’ancrage territorial et les écritures contextuelles,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 défi entrepreneurial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76A14-3626-2449-A940-32D96BE7CD5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15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76A14-3626-2449-A940-32D96BE7CD5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32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59F-70F6-A344-8DA6-B39108D8B5D4}" type="datetime1">
              <a:rPr lang="fr-FR" smtClean="0"/>
              <a:t>05/10/18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73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BF00-864B-EB4F-9753-38C30B14ECBF}" type="datetime1">
              <a:rPr lang="fr-FR" smtClean="0"/>
              <a:t>05/10/18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85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0EF7-8C2F-0545-B9F0-1AC085224392}" type="datetime1">
              <a:rPr lang="fr-FR" smtClean="0"/>
              <a:t>05/10/18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60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44B-4BC9-3A4D-B9EB-88074CA0FD7D}" type="datetime1">
              <a:rPr lang="fr-FR" smtClean="0"/>
              <a:t>05/10/18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08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25BE-F89D-364F-879C-57A73F33E83C}" type="datetime1">
              <a:rPr lang="fr-FR" smtClean="0"/>
              <a:t>05/10/18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64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16B9-7991-A548-AD99-2D22C6F14995}" type="datetime1">
              <a:rPr lang="fr-FR" smtClean="0"/>
              <a:t>05/10/18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88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AE4B-7A6A-7248-8CE5-153BB4532047}" type="datetime1">
              <a:rPr lang="fr-FR" smtClean="0"/>
              <a:t>05/10/18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04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7D0-1B0B-194C-A7B9-E3F5AD88E6E8}" type="datetime1">
              <a:rPr lang="fr-FR" smtClean="0"/>
              <a:t>05/10/18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15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6DD2-07DC-924A-8094-EDA0D1E26A75}" type="datetime1">
              <a:rPr lang="fr-FR" smtClean="0"/>
              <a:t>05/10/18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14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06150-640F-9546-91B6-703306C76195}" type="datetime1">
              <a:rPr lang="fr-FR" smtClean="0"/>
              <a:t>05/10/18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44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A13C-C8AB-FE46-983E-7DF6DF4567BE}" type="datetime1">
              <a:rPr lang="fr-FR" smtClean="0"/>
              <a:t>05/10/18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96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39F5F-802D-3146-B555-AABF6B812FB2}" type="datetime1">
              <a:rPr lang="fr-FR" smtClean="0"/>
              <a:t>05/10/18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F0222-A729-AE4E-A8DB-5A67AA5969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58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1081065"/>
            <a:ext cx="8944702" cy="251938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Diversité des modes de gouvernance  dans le secteur de la culture  : </a:t>
            </a:r>
            <a:br>
              <a:rPr lang="fr-FR" b="1" dirty="0" smtClean="0"/>
            </a:br>
            <a:r>
              <a:rPr lang="fr-FR" b="1" dirty="0" smtClean="0"/>
              <a:t>regards croisés sur trois organisations</a:t>
            </a:r>
            <a:br>
              <a:rPr lang="fr-FR" b="1" dirty="0" smtClean="0"/>
            </a:br>
            <a:r>
              <a:rPr lang="fr-FR" b="1" dirty="0" smtClean="0"/>
              <a:t> en croissance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5879" y="4183492"/>
            <a:ext cx="6735382" cy="267450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Nadine Richez-Battesti et Francesca </a:t>
            </a:r>
            <a:r>
              <a:rPr lang="fr-FR" dirty="0" err="1">
                <a:solidFill>
                  <a:schemeClr val="tx1"/>
                </a:solidFill>
              </a:rPr>
              <a:t>P</a:t>
            </a:r>
            <a:r>
              <a:rPr lang="fr-FR" dirty="0" err="1" smtClean="0">
                <a:solidFill>
                  <a:schemeClr val="tx1"/>
                </a:solidFill>
              </a:rPr>
              <a:t>etrella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>
                <a:solidFill>
                  <a:schemeClr val="tx1"/>
                </a:solidFill>
              </a:rPr>
              <a:t>A</a:t>
            </a:r>
            <a:r>
              <a:rPr lang="fr-FR" dirty="0" smtClean="0">
                <a:solidFill>
                  <a:schemeClr val="tx1"/>
                </a:solidFill>
              </a:rPr>
              <a:t>ix-Marseille Université et LEST-</a:t>
            </a:r>
            <a:r>
              <a:rPr lang="fr-FR" dirty="0" err="1" smtClean="0">
                <a:solidFill>
                  <a:schemeClr val="tx1"/>
                </a:solidFill>
              </a:rPr>
              <a:t>cnrs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Cyrille </a:t>
            </a:r>
            <a:r>
              <a:rPr lang="fr-FR" dirty="0" err="1" smtClean="0">
                <a:solidFill>
                  <a:schemeClr val="tx1"/>
                </a:solidFill>
              </a:rPr>
              <a:t>Ferraton</a:t>
            </a:r>
            <a:r>
              <a:rPr lang="fr-FR" dirty="0" smtClean="0">
                <a:solidFill>
                  <a:schemeClr val="tx1"/>
                </a:solidFill>
              </a:rPr>
              <a:t> et Delphine </a:t>
            </a:r>
            <a:r>
              <a:rPr lang="fr-FR" dirty="0" err="1" smtClean="0">
                <a:solidFill>
                  <a:schemeClr val="tx1"/>
                </a:solidFill>
              </a:rPr>
              <a:t>Vallade</a:t>
            </a:r>
            <a:r>
              <a:rPr lang="fr-FR" dirty="0" smtClean="0">
                <a:solidFill>
                  <a:schemeClr val="tx1"/>
                </a:solidFill>
              </a:rPr>
              <a:t>,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Université de Montpellier et Art </a:t>
            </a:r>
            <a:r>
              <a:rPr lang="fr-FR" dirty="0" err="1" smtClean="0">
                <a:solidFill>
                  <a:schemeClr val="tx1"/>
                </a:solidFill>
              </a:rPr>
              <a:t>Dev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i="1" dirty="0" smtClean="0">
                <a:solidFill>
                  <a:schemeClr val="tx1"/>
                </a:solidFill>
              </a:rPr>
              <a:t>Colloque de l’ADDES, Paris 9 octobre 2018</a:t>
            </a: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76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4526" y="2906713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000000"/>
                </a:solidFill>
              </a:rPr>
              <a:t>MERCI, DES QUESTIONS ?</a:t>
            </a:r>
            <a:endParaRPr lang="fr-FR" sz="3600" b="1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8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Contexte </a:t>
            </a:r>
            <a:r>
              <a:rPr lang="fr-FR" dirty="0" smtClean="0"/>
              <a:t>et questionnement</a:t>
            </a:r>
          </a:p>
          <a:p>
            <a:r>
              <a:rPr lang="fr-FR" dirty="0" smtClean="0"/>
              <a:t>Méthodologie</a:t>
            </a:r>
          </a:p>
          <a:p>
            <a:r>
              <a:rPr lang="fr-FR" dirty="0" smtClean="0"/>
              <a:t>Caractérisation des 3 structures</a:t>
            </a:r>
          </a:p>
          <a:p>
            <a:r>
              <a:rPr lang="fr-FR" dirty="0" smtClean="0"/>
              <a:t>Présentation des résultats </a:t>
            </a:r>
            <a:r>
              <a:rPr lang="fr-FR" dirty="0" smtClean="0"/>
              <a:t>: divergences </a:t>
            </a:r>
            <a:r>
              <a:rPr lang="fr-FR" dirty="0" smtClean="0"/>
              <a:t>et points communs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14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La culture : un secteur en transition </a:t>
            </a:r>
          </a:p>
          <a:p>
            <a:pPr marL="342900" lvl="1" indent="-342900">
              <a:buFont typeface="Arial"/>
              <a:buChar char="•"/>
            </a:pPr>
            <a:r>
              <a:rPr lang="fr-FR" dirty="0" smtClean="0"/>
              <a:t> Une présence forte de l’ESS dans la culture  (source Insee-clap, 2014) :</a:t>
            </a:r>
          </a:p>
          <a:p>
            <a:pPr lvl="1"/>
            <a:r>
              <a:rPr lang="fr-FR" dirty="0" smtClean="0"/>
              <a:t>1,5% des emplois de l’ESS mais 26,3% de l’emploi dans la culture dans l’ESS, </a:t>
            </a:r>
          </a:p>
          <a:p>
            <a:pPr lvl="1"/>
            <a:r>
              <a:rPr lang="fr-FR" dirty="0" smtClean="0"/>
              <a:t> 74% des établissements employeurs sont sous statut de l’ESS, </a:t>
            </a:r>
          </a:p>
          <a:p>
            <a:pPr lvl="1"/>
            <a:r>
              <a:rPr lang="fr-FR" dirty="0" smtClean="0"/>
              <a:t>majoritairement sous forme associative et plus récemment sous forme coopérative </a:t>
            </a:r>
            <a:r>
              <a:rPr lang="fr-FR" dirty="0"/>
              <a:t>-</a:t>
            </a:r>
            <a:r>
              <a:rPr lang="fr-FR" dirty="0" smtClean="0"/>
              <a:t> </a:t>
            </a:r>
            <a:r>
              <a:rPr lang="fr-FR" dirty="0" err="1" smtClean="0"/>
              <a:t>scop</a:t>
            </a:r>
            <a:r>
              <a:rPr lang="fr-FR" dirty="0" smtClean="0"/>
              <a:t> et </a:t>
            </a:r>
            <a:r>
              <a:rPr lang="fr-FR" dirty="0" smtClean="0"/>
              <a:t>SCIC- </a:t>
            </a:r>
            <a:r>
              <a:rPr lang="fr-FR" dirty="0" smtClean="0"/>
              <a:t>(96,3% des établissements en association pour 95,6 % des emplois) </a:t>
            </a:r>
          </a:p>
          <a:p>
            <a:pPr lvl="1"/>
            <a:r>
              <a:rPr lang="fr-FR" dirty="0" smtClean="0"/>
              <a:t>soit </a:t>
            </a:r>
            <a:r>
              <a:rPr lang="fr-FR" dirty="0" smtClean="0"/>
              <a:t>22 000 établissement et 38 000 salariés </a:t>
            </a:r>
            <a:r>
              <a:rPr lang="fr-FR" dirty="0" smtClean="0"/>
              <a:t>ETP</a:t>
            </a:r>
            <a:endParaRPr lang="fr-FR" dirty="0" smtClean="0"/>
          </a:p>
          <a:p>
            <a:r>
              <a:rPr lang="fr-FR" dirty="0" smtClean="0"/>
              <a:t> 96,5% des </a:t>
            </a:r>
            <a:r>
              <a:rPr lang="fr-FR" dirty="0"/>
              <a:t>é</a:t>
            </a:r>
            <a:r>
              <a:rPr lang="fr-FR" dirty="0" smtClean="0"/>
              <a:t>tablissements de l’ESS sont des TPE (&lt;10)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</a:t>
            </a:r>
            <a:r>
              <a:rPr lang="fr-FR" dirty="0" err="1" smtClean="0"/>
              <a:t>ess</a:t>
            </a:r>
            <a:r>
              <a:rPr lang="fr-FR" dirty="0" smtClean="0"/>
              <a:t> comme vecteur de la transition vers un nouveau modèle économique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225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Un usage de l’association par </a:t>
            </a:r>
            <a:r>
              <a:rPr lang="fr-FR" dirty="0" smtClean="0"/>
              <a:t>« facilité » -mais inadapté- </a:t>
            </a:r>
            <a:r>
              <a:rPr lang="fr-FR" dirty="0" smtClean="0"/>
              <a:t>plus que par engagement,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un </a:t>
            </a:r>
            <a:r>
              <a:rPr lang="fr-FR" dirty="0" smtClean="0"/>
              <a:t>choix coopératif plus </a:t>
            </a:r>
            <a:r>
              <a:rPr lang="fr-FR" dirty="0" smtClean="0"/>
              <a:t>politique mais au défi de 	l’activité</a:t>
            </a:r>
            <a:endParaRPr lang="fr-FR" dirty="0" smtClean="0"/>
          </a:p>
          <a:p>
            <a:r>
              <a:rPr lang="fr-FR" dirty="0" smtClean="0"/>
              <a:t>Une méconnaissance du fonctionnement de l’ESS et notamment de la gouvernance</a:t>
            </a:r>
          </a:p>
          <a:p>
            <a:r>
              <a:rPr lang="fr-FR" dirty="0" smtClean="0"/>
              <a:t>Et pourtant l’ESS comme vecteur de transition</a:t>
            </a:r>
          </a:p>
          <a:p>
            <a:pPr marL="0" indent="0">
              <a:buNone/>
            </a:pPr>
            <a:r>
              <a:rPr lang="fr-FR" dirty="0" smtClean="0"/>
              <a:t>(Opale, Rapport Deniau 2015, rapport </a:t>
            </a:r>
            <a:r>
              <a:rPr lang="fr-FR" dirty="0" err="1"/>
              <a:t>L</a:t>
            </a:r>
            <a:r>
              <a:rPr lang="fr-FR" dirty="0" err="1" smtClean="0"/>
              <a:t>atarjet</a:t>
            </a:r>
            <a:r>
              <a:rPr lang="fr-FR" dirty="0" smtClean="0"/>
              <a:t> 2018</a:t>
            </a:r>
            <a:r>
              <a:rPr lang="mr-IN" dirty="0" smtClean="0"/>
              <a:t>…</a:t>
            </a:r>
            <a:r>
              <a:rPr lang="fr-FR" dirty="0" smtClean="0"/>
              <a:t>)</a:t>
            </a:r>
          </a:p>
          <a:p>
            <a:pPr marL="0" indent="0" algn="ctr">
              <a:buNone/>
            </a:pPr>
            <a:r>
              <a:rPr lang="fr-FR" dirty="0" smtClean="0">
                <a:sym typeface="Wingdings"/>
              </a:rPr>
              <a:t>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Intérêt pour la fabrique de la gouvernance dans des organisations du secteur culturel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81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Analyse approfondie de trois organisations,  suivi longitudinal</a:t>
            </a:r>
          </a:p>
          <a:p>
            <a:r>
              <a:rPr lang="fr-FR" dirty="0" smtClean="0"/>
              <a:t>En situation de croissance (voire d’</a:t>
            </a:r>
            <a:r>
              <a:rPr lang="fr-FR" dirty="0" err="1" smtClean="0"/>
              <a:t>hypercroissance</a:t>
            </a:r>
            <a:r>
              <a:rPr lang="fr-FR" dirty="0" smtClean="0"/>
              <a:t> pour l’une d’entre elle</a:t>
            </a:r>
            <a:r>
              <a:rPr lang="fr-FR" dirty="0" smtClean="0">
                <a:solidFill>
                  <a:srgbClr val="000000"/>
                </a:solidFill>
              </a:rPr>
              <a:t>s</a:t>
            </a:r>
            <a:r>
              <a:rPr lang="fr-FR" dirty="0" smtClean="0"/>
              <a:t>)</a:t>
            </a:r>
          </a:p>
          <a:p>
            <a:r>
              <a:rPr lang="fr-FR" dirty="0" smtClean="0"/>
              <a:t>De statuts différents : </a:t>
            </a:r>
            <a:r>
              <a:rPr lang="fr-FR" dirty="0" err="1" smtClean="0"/>
              <a:t>asso</a:t>
            </a:r>
            <a:r>
              <a:rPr lang="fr-FR" dirty="0" smtClean="0"/>
              <a:t>, </a:t>
            </a:r>
            <a:r>
              <a:rPr lang="fr-FR" dirty="0" err="1" smtClean="0"/>
              <a:t>scic</a:t>
            </a:r>
            <a:r>
              <a:rPr lang="fr-FR" dirty="0" smtClean="0"/>
              <a:t>, </a:t>
            </a:r>
            <a:r>
              <a:rPr lang="fr-FR" dirty="0" err="1" smtClean="0"/>
              <a:t>scop</a:t>
            </a:r>
            <a:endParaRPr lang="fr-FR" dirty="0" smtClean="0"/>
          </a:p>
          <a:p>
            <a:r>
              <a:rPr lang="fr-FR" dirty="0" smtClean="0"/>
              <a:t>D’ancienneté</a:t>
            </a:r>
            <a:r>
              <a:rPr lang="fr-FR" dirty="0" smtClean="0">
                <a:solidFill>
                  <a:srgbClr val="000000"/>
                </a:solidFill>
              </a:rPr>
              <a:t>s</a:t>
            </a:r>
            <a:r>
              <a:rPr lang="fr-FR" dirty="0" smtClean="0"/>
              <a:t> différentes</a:t>
            </a:r>
          </a:p>
          <a:p>
            <a:r>
              <a:rPr lang="fr-FR" dirty="0" smtClean="0"/>
              <a:t>Triangulation des données : des entretiens semi directifs, de la littérature grise, des rapports dans le champ de la culture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83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381877"/>
              </p:ext>
            </p:extLst>
          </p:nvPr>
        </p:nvGraphicFramePr>
        <p:xfrm>
          <a:off x="457200" y="178880"/>
          <a:ext cx="8229600" cy="6352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107"/>
                <a:gridCol w="2185035"/>
                <a:gridCol w="2390058"/>
                <a:gridCol w="2057400"/>
              </a:tblGrid>
              <a:tr h="1049059">
                <a:tc>
                  <a:txBody>
                    <a:bodyPr/>
                    <a:lstStyle/>
                    <a:p>
                      <a:r>
                        <a:rPr lang="fr-FR" dirty="0" smtClean="0"/>
                        <a:t>Un choix de statut</a:t>
                      </a:r>
                      <a:r>
                        <a:rPr lang="fr-FR" baseline="0" dirty="0" smtClean="0"/>
                        <a:t> réfléchi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 </a:t>
                      </a:r>
                    </a:p>
                    <a:p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permanence du choix associatif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IM</a:t>
                      </a:r>
                    </a:p>
                    <a:p>
                      <a:r>
                        <a:rPr lang="fr-FR" dirty="0" smtClean="0"/>
                        <a:t>La transformation coopérative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FS</a:t>
                      </a:r>
                    </a:p>
                    <a:p>
                      <a:r>
                        <a:rPr lang="fr-FR" dirty="0" smtClean="0"/>
                        <a:t>Le choix coopératif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Date</a:t>
                      </a:r>
                      <a:r>
                        <a:rPr lang="fr-FR" baseline="0" dirty="0" smtClean="0"/>
                        <a:t> de création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1996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Statut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associatif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Asso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Puis </a:t>
                      </a:r>
                      <a:r>
                        <a:rPr lang="fr-FR" dirty="0" err="1" smtClean="0"/>
                        <a:t>Scic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smtClean="0"/>
                        <a:t>SARL</a:t>
                      </a:r>
                      <a:r>
                        <a:rPr lang="fr-FR" baseline="0" dirty="0" smtClean="0"/>
                        <a:t> 2011</a:t>
                      </a:r>
                    </a:p>
                    <a:p>
                      <a:r>
                        <a:rPr lang="fr-FR" baseline="0" dirty="0" err="1" smtClean="0"/>
                        <a:t>Scic</a:t>
                      </a:r>
                      <a:r>
                        <a:rPr lang="fr-FR" baseline="0" dirty="0" smtClean="0"/>
                        <a:t> SA 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Scop</a:t>
                      </a:r>
                      <a:r>
                        <a:rPr lang="fr-FR" dirty="0" smtClean="0"/>
                        <a:t> 4 membres fondateurs associés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Objet activité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Activités artistiques participatives </a:t>
                      </a:r>
                    </a:p>
                    <a:p>
                      <a:r>
                        <a:rPr lang="fr-FR" dirty="0" smtClean="0"/>
                        <a:t>+accompagnement (2009) </a:t>
                      </a:r>
                    </a:p>
                    <a:p>
                      <a:r>
                        <a:rPr lang="fr-FR" dirty="0" smtClean="0"/>
                        <a:t>+ TV de quartier (2010)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Accompagnement des artistes et structuration du secteur culturel +production diffusion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d’événement, Entreprendre en culture,</a:t>
                      </a:r>
                    </a:p>
                    <a:p>
                      <a:r>
                        <a:rPr lang="fr-FR" baseline="0" dirty="0" smtClean="0"/>
                        <a:t>Puis industries culturelles et créatives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Production audiovisuelle</a:t>
                      </a:r>
                    </a:p>
                    <a:p>
                      <a:r>
                        <a:rPr lang="fr-FR" dirty="0" smtClean="0"/>
                        <a:t>Culture et</a:t>
                      </a:r>
                      <a:r>
                        <a:rPr lang="fr-FR" baseline="0" dirty="0" smtClean="0"/>
                        <a:t> patrimoine</a:t>
                      </a:r>
                    </a:p>
                    <a:p>
                      <a:r>
                        <a:rPr lang="fr-FR" baseline="0" dirty="0" smtClean="0"/>
                        <a:t>Formation logiciel libre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salariés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Croissance de l’</a:t>
                      </a:r>
                      <a:r>
                        <a:rPr lang="fr-FR" dirty="0" err="1" smtClean="0"/>
                        <a:t>asso</a:t>
                      </a:r>
                      <a:r>
                        <a:rPr lang="fr-FR" dirty="0" smtClean="0"/>
                        <a:t> 191 adhérents,</a:t>
                      </a:r>
                      <a:r>
                        <a:rPr lang="fr-FR" baseline="0" dirty="0" smtClean="0"/>
                        <a:t> 50 intervenant 10 puis 7 salariés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 salariés,</a:t>
                      </a:r>
                    </a:p>
                    <a:p>
                      <a:r>
                        <a:rPr lang="fr-FR" dirty="0" smtClean="0"/>
                        <a:t>40 sociétaires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7 associés, 25 personnes dans l’équipe de de 3 à 17 salariés en 2 ans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5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81303"/>
              </p:ext>
            </p:extLst>
          </p:nvPr>
        </p:nvGraphicFramePr>
        <p:xfrm>
          <a:off x="239299" y="202450"/>
          <a:ext cx="8725228" cy="659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307"/>
                <a:gridCol w="2181307"/>
                <a:gridCol w="2181307"/>
                <a:gridCol w="2181307"/>
              </a:tblGrid>
              <a:tr h="1179420">
                <a:tc>
                  <a:txBody>
                    <a:bodyPr/>
                    <a:lstStyle/>
                    <a:p>
                      <a:r>
                        <a:rPr lang="fr-FR" dirty="0" smtClean="0"/>
                        <a:t>Financement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60% de </a:t>
                      </a:r>
                      <a:r>
                        <a:rPr lang="fr-FR" dirty="0" err="1" smtClean="0"/>
                        <a:t>subv</a:t>
                      </a:r>
                      <a:r>
                        <a:rPr lang="fr-FR" dirty="0" smtClean="0"/>
                        <a:t>., 35% </a:t>
                      </a:r>
                      <a:r>
                        <a:rPr lang="fr-FR" dirty="0" smtClean="0"/>
                        <a:t>d’</a:t>
                      </a:r>
                      <a:r>
                        <a:rPr lang="fr-FR" dirty="0" err="1" smtClean="0"/>
                        <a:t>autofi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smtClean="0"/>
                        <a:t>engagement européen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20%</a:t>
                      </a:r>
                      <a:r>
                        <a:rPr lang="fr-FR" baseline="0" dirty="0" smtClean="0"/>
                        <a:t> de </a:t>
                      </a:r>
                      <a:r>
                        <a:rPr lang="fr-FR" baseline="0" dirty="0" err="1" smtClean="0"/>
                        <a:t>subv</a:t>
                      </a:r>
                      <a:r>
                        <a:rPr lang="fr-FR" baseline="0" dirty="0" smtClean="0"/>
                        <a:t>, 80% de ventes de services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Autofinancement ventes de biens et de </a:t>
                      </a:r>
                      <a:r>
                        <a:rPr lang="fr-FR" dirty="0" smtClean="0"/>
                        <a:t>services et financement mixtes</a:t>
                      </a:r>
                      <a:endParaRPr lang="fr-FR" dirty="0"/>
                    </a:p>
                  </a:txBody>
                  <a:tcPr/>
                </a:tc>
              </a:tr>
              <a:tr h="844030">
                <a:tc>
                  <a:txBody>
                    <a:bodyPr/>
                    <a:lstStyle/>
                    <a:p>
                      <a:r>
                        <a:rPr lang="fr-FR" dirty="0" smtClean="0"/>
                        <a:t>Moteur de la</a:t>
                      </a:r>
                      <a:r>
                        <a:rPr lang="fr-FR" baseline="0" dirty="0" smtClean="0"/>
                        <a:t>  gouvernance démocratique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déclic du projet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Volonté de</a:t>
                      </a:r>
                      <a:r>
                        <a:rPr lang="fr-FR" baseline="0" dirty="0" smtClean="0"/>
                        <a:t> plus associer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Une vision idéalisée de la gouvernance démocratique</a:t>
                      </a:r>
                      <a:endParaRPr lang="fr-FR" dirty="0"/>
                    </a:p>
                  </a:txBody>
                  <a:tcPr/>
                </a:tc>
              </a:tr>
              <a:tr h="1072630">
                <a:tc>
                  <a:txBody>
                    <a:bodyPr/>
                    <a:lstStyle/>
                    <a:p>
                      <a:r>
                        <a:rPr lang="fr-FR" dirty="0" smtClean="0"/>
                        <a:t>Gouvernance formelle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</a:t>
                      </a:r>
                      <a:r>
                        <a:rPr lang="fr-FR" baseline="0" dirty="0" smtClean="0"/>
                        <a:t> de compétences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Direction collégiale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Gérance </a:t>
                      </a:r>
                      <a:r>
                        <a:rPr lang="fr-FR" dirty="0" smtClean="0"/>
                        <a:t>tournante à venir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Pas</a:t>
                      </a:r>
                      <a:r>
                        <a:rPr lang="fr-FR" baseline="0" dirty="0" smtClean="0"/>
                        <a:t> d’instance de </a:t>
                      </a:r>
                      <a:r>
                        <a:rPr lang="fr-FR" baseline="0" dirty="0" smtClean="0"/>
                        <a:t>soutien </a:t>
                      </a:r>
                      <a:endParaRPr lang="fr-FR" dirty="0"/>
                    </a:p>
                  </a:txBody>
                  <a:tcPr/>
                </a:tc>
              </a:tr>
              <a:tr h="2268115">
                <a:tc>
                  <a:txBody>
                    <a:bodyPr/>
                    <a:lstStyle/>
                    <a:p>
                      <a:r>
                        <a:rPr lang="fr-FR" dirty="0" smtClean="0"/>
                        <a:t>La fabrique de la gouvernance</a:t>
                      </a:r>
                      <a:r>
                        <a:rPr lang="fr-FR" baseline="0" dirty="0" smtClean="0"/>
                        <a:t> démocratique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 comités</a:t>
                      </a:r>
                    </a:p>
                    <a:p>
                      <a:r>
                        <a:rPr lang="fr-FR" dirty="0" smtClean="0"/>
                        <a:t>Animation de la participation</a:t>
                      </a:r>
                    </a:p>
                    <a:p>
                      <a:r>
                        <a:rPr lang="fr-FR" dirty="0" smtClean="0"/>
                        <a:t>Séminaire de travail</a:t>
                      </a:r>
                    </a:p>
                    <a:p>
                      <a:r>
                        <a:rPr lang="fr-FR" dirty="0" smtClean="0"/>
                        <a:t>Refonte</a:t>
                      </a:r>
                      <a:r>
                        <a:rPr lang="fr-FR" baseline="0" dirty="0" smtClean="0"/>
                        <a:t> des statuts</a:t>
                      </a:r>
                    </a:p>
                    <a:p>
                      <a:r>
                        <a:rPr lang="fr-FR" baseline="0" dirty="0" smtClean="0"/>
                        <a:t>Binômes salariés-administrateurs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Instances professionnelles</a:t>
                      </a:r>
                    </a:p>
                    <a:p>
                      <a:r>
                        <a:rPr lang="fr-FR" baseline="0" dirty="0" smtClean="0"/>
                        <a:t>et organisationnelles</a:t>
                      </a:r>
                    </a:p>
                    <a:p>
                      <a:r>
                        <a:rPr lang="fr-FR" baseline="0" dirty="0" smtClean="0"/>
                        <a:t>Forum d’échange séminaire de travail</a:t>
                      </a:r>
                    </a:p>
                    <a:p>
                      <a:r>
                        <a:rPr lang="fr-FR" baseline="0" dirty="0" smtClean="0"/>
                        <a:t>Animation de la vie coopérative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priorité de l’activité</a:t>
                      </a:r>
                    </a:p>
                    <a:p>
                      <a:r>
                        <a:rPr lang="fr-FR" dirty="0" smtClean="0"/>
                        <a:t>Le </a:t>
                      </a:r>
                      <a:r>
                        <a:rPr lang="fr-FR" dirty="0" smtClean="0"/>
                        <a:t>travail douloureux de la gouvernance à l’épreuve du projet</a:t>
                      </a:r>
                    </a:p>
                    <a:p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difficile construction de la vie coopérative</a:t>
                      </a:r>
                      <a:endParaRPr lang="fr-FR" dirty="0"/>
                    </a:p>
                  </a:txBody>
                  <a:tcPr/>
                </a:tc>
              </a:tr>
              <a:tr h="1014298">
                <a:tc>
                  <a:txBody>
                    <a:bodyPr/>
                    <a:lstStyle/>
                    <a:p>
                      <a:r>
                        <a:rPr lang="fr-FR" dirty="0" smtClean="0"/>
                        <a:t>Repenser</a:t>
                      </a:r>
                      <a:r>
                        <a:rPr lang="fr-FR" baseline="0" dirty="0" smtClean="0"/>
                        <a:t> l’organisation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Maintenir l’horizontalité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Former</a:t>
                      </a:r>
                      <a:r>
                        <a:rPr lang="fr-FR" baseline="0" dirty="0" smtClean="0"/>
                        <a:t> à la coopération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Construire un axe stratégique et un axe opérationnel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28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(1) : variété des dispositifs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de </a:t>
            </a:r>
            <a:r>
              <a:rPr lang="fr-FR" dirty="0" smtClean="0"/>
              <a:t>gouvernance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21275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Objectifs partagés : faire vivre une gouvernance </a:t>
            </a:r>
            <a:r>
              <a:rPr lang="fr-FR" dirty="0" smtClean="0"/>
              <a:t>démocratique </a:t>
            </a:r>
            <a:r>
              <a:rPr lang="fr-FR" dirty="0" smtClean="0"/>
              <a:t>au service du projet</a:t>
            </a:r>
          </a:p>
          <a:p>
            <a:pPr lvl="1"/>
            <a:r>
              <a:rPr lang="fr-FR" dirty="0" smtClean="0"/>
              <a:t>Elargir les parties prenantes impliquées, </a:t>
            </a:r>
          </a:p>
          <a:p>
            <a:pPr lvl="1"/>
            <a:r>
              <a:rPr lang="fr-FR" dirty="0" smtClean="0"/>
              <a:t>Construire des dispositifs de participation</a:t>
            </a:r>
          </a:p>
          <a:p>
            <a:r>
              <a:rPr lang="fr-FR" dirty="0" smtClean="0"/>
              <a:t>Des processus différenciés d’engagement sur le travail de la  gouvernance</a:t>
            </a:r>
          </a:p>
          <a:p>
            <a:pPr lvl="1"/>
            <a:r>
              <a:rPr lang="fr-FR" dirty="0" smtClean="0"/>
              <a:t>TA : un cheminement en lien avec la trajectoire de l’organisation et du dirigeant, affirmer l’ancrage local dans un contexte d’européanisation de l’activité</a:t>
            </a:r>
          </a:p>
          <a:p>
            <a:pPr lvl="1"/>
            <a:r>
              <a:rPr lang="fr-FR" dirty="0" smtClean="0"/>
              <a:t>IM : accompagner la croissance et la diversification de l’organisation pour conserver l’idéal d’ESS puis </a:t>
            </a:r>
            <a:r>
              <a:rPr lang="fr-FR" dirty="0"/>
              <a:t>é</a:t>
            </a:r>
            <a:r>
              <a:rPr lang="fr-FR" dirty="0" smtClean="0"/>
              <a:t>viter la </a:t>
            </a:r>
            <a:r>
              <a:rPr lang="fr-FR" dirty="0" smtClean="0"/>
              <a:t>dissociation (du fait des Industries culturelles) </a:t>
            </a:r>
            <a:r>
              <a:rPr lang="fr-FR" dirty="0" smtClean="0"/>
              <a:t>et favoriser l’ancrage local</a:t>
            </a:r>
          </a:p>
          <a:p>
            <a:pPr lvl="1"/>
            <a:r>
              <a:rPr lang="fr-FR" dirty="0" smtClean="0"/>
              <a:t>FS : mettre en pratique la gouvernance coopérative dans un contexte </a:t>
            </a:r>
            <a:r>
              <a:rPr lang="fr-FR" dirty="0" smtClean="0"/>
              <a:t>d’</a:t>
            </a:r>
            <a:r>
              <a:rPr lang="fr-FR" dirty="0" err="1" smtClean="0"/>
              <a:t>hypercroissance</a:t>
            </a:r>
            <a:r>
              <a:rPr lang="fr-FR" dirty="0" smtClean="0"/>
              <a:t> et de prédominance de l’activité</a:t>
            </a:r>
            <a:endParaRPr lang="fr-FR" dirty="0" smtClean="0"/>
          </a:p>
          <a:p>
            <a:r>
              <a:rPr lang="fr-FR" dirty="0" smtClean="0"/>
              <a:t>Des dispositifs de soutien différenciés comme autant d’innovations</a:t>
            </a:r>
          </a:p>
          <a:p>
            <a:pPr lvl="1"/>
            <a:r>
              <a:rPr lang="fr-FR" dirty="0" smtClean="0"/>
              <a:t>TA : Des dispositifs techniques au service de la délibération au risque de la controverse; la mobilisation d’outils de l’éducation populaire</a:t>
            </a:r>
          </a:p>
          <a:p>
            <a:pPr lvl="1"/>
            <a:r>
              <a:rPr lang="fr-FR" dirty="0" smtClean="0"/>
              <a:t>IM : </a:t>
            </a:r>
            <a:r>
              <a:rPr lang="fr-FR" dirty="0" smtClean="0"/>
              <a:t>Le </a:t>
            </a:r>
            <a:r>
              <a:rPr lang="fr-FR" dirty="0" smtClean="0"/>
              <a:t>lent travail de la participation dans un contexte de diversification de l’activité et de changement d’échelle : tensions ente participation et croissance</a:t>
            </a:r>
          </a:p>
          <a:p>
            <a:pPr lvl="1"/>
            <a:r>
              <a:rPr lang="fr-FR" dirty="0" smtClean="0"/>
              <a:t>FS </a:t>
            </a:r>
            <a:r>
              <a:rPr lang="fr-FR" dirty="0" smtClean="0"/>
              <a:t>: Prendre le temps du débat et construire les dispositifs de soutien pour </a:t>
            </a:r>
            <a:r>
              <a:rPr lang="fr-FR" dirty="0" smtClean="0"/>
              <a:t>lier des acteurs </a:t>
            </a:r>
            <a:r>
              <a:rPr lang="fr-FR" dirty="0" smtClean="0"/>
              <a:t>indépendants,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5715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429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229600" cy="876300"/>
          </a:xfrm>
        </p:spPr>
        <p:txBody>
          <a:bodyPr>
            <a:normAutofit/>
          </a:bodyPr>
          <a:lstStyle/>
          <a:p>
            <a:r>
              <a:rPr lang="fr-FR" dirty="0" smtClean="0"/>
              <a:t>Résultats (2) : des points communs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7000" y="1231900"/>
            <a:ext cx="8559800" cy="5489575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Un</a:t>
            </a:r>
            <a:r>
              <a:rPr lang="fr-FR" dirty="0" smtClean="0"/>
              <a:t> </a:t>
            </a:r>
            <a:r>
              <a:rPr lang="fr-FR" dirty="0" smtClean="0"/>
              <a:t>processus de fabrique de la gouvernance</a:t>
            </a:r>
          </a:p>
          <a:p>
            <a:pPr lvl="1"/>
            <a:r>
              <a:rPr lang="fr-FR" dirty="0" smtClean="0"/>
              <a:t>Qui n’arrive pas par hasard : l’importance du contexte</a:t>
            </a:r>
          </a:p>
          <a:p>
            <a:pPr lvl="1"/>
            <a:r>
              <a:rPr lang="fr-FR" dirty="0" smtClean="0"/>
              <a:t>Qui n’est pas automatique : le lien avec le </a:t>
            </a:r>
            <a:r>
              <a:rPr lang="fr-FR" dirty="0" smtClean="0"/>
              <a:t>projet</a:t>
            </a:r>
          </a:p>
          <a:p>
            <a:pPr lvl="1"/>
            <a:r>
              <a:rPr lang="fr-FR" dirty="0" smtClean="0"/>
              <a:t>Qui s’inscrit dans une logique </a:t>
            </a:r>
            <a:r>
              <a:rPr lang="fr-FR" dirty="0"/>
              <a:t>d</a:t>
            </a:r>
            <a:r>
              <a:rPr lang="fr-FR" dirty="0" smtClean="0"/>
              <a:t>’ancrage territorial</a:t>
            </a:r>
            <a:endParaRPr lang="fr-FR" dirty="0" smtClean="0"/>
          </a:p>
          <a:p>
            <a:pPr lvl="1"/>
            <a:r>
              <a:rPr lang="fr-FR" dirty="0" smtClean="0"/>
              <a:t>Qui se construit dans l’incertitude du résultat : des tâtonnements</a:t>
            </a:r>
          </a:p>
          <a:p>
            <a:pPr lvl="1"/>
            <a:r>
              <a:rPr lang="fr-FR" dirty="0" smtClean="0"/>
              <a:t>Qui suppose de la mise en débat, des changements de </a:t>
            </a:r>
            <a:r>
              <a:rPr lang="fr-FR" dirty="0" smtClean="0"/>
              <a:t>pratiques</a:t>
            </a:r>
          </a:p>
          <a:p>
            <a:pPr lvl="1"/>
            <a:r>
              <a:rPr lang="fr-FR" dirty="0" smtClean="0"/>
              <a:t>Qui </a:t>
            </a:r>
            <a:r>
              <a:rPr lang="fr-FR" dirty="0"/>
              <a:t>repose sur des apprentissages collectifs</a:t>
            </a:r>
          </a:p>
          <a:p>
            <a:pPr lvl="1"/>
            <a:r>
              <a:rPr lang="fr-FR" dirty="0" smtClean="0"/>
              <a:t>Soutenu </a:t>
            </a:r>
            <a:r>
              <a:rPr lang="fr-FR" dirty="0" smtClean="0"/>
              <a:t>par des dispositifs statutaires </a:t>
            </a:r>
            <a:r>
              <a:rPr lang="fr-FR" b="1" dirty="0" smtClean="0"/>
              <a:t>et non </a:t>
            </a:r>
            <a:r>
              <a:rPr lang="fr-FR" b="1" dirty="0" smtClean="0"/>
              <a:t>statutaires</a:t>
            </a:r>
          </a:p>
          <a:p>
            <a:pPr marL="457200" lvl="1" indent="0">
              <a:buNone/>
            </a:pPr>
            <a:r>
              <a:rPr lang="fr-FR" i="1" dirty="0" smtClean="0"/>
              <a:t>Qui joue conjointement sur le projet, la stratégie et l’organisation</a:t>
            </a:r>
          </a:p>
          <a:p>
            <a:r>
              <a:rPr lang="fr-FR" dirty="0" smtClean="0"/>
              <a:t>Vecteur de spécification organisationnelle et d’engagement : la mise en cohérence comme vecteur d’efficacité et plus largement de durabilité,</a:t>
            </a:r>
          </a:p>
          <a:p>
            <a:r>
              <a:rPr lang="fr-FR" dirty="0" smtClean="0"/>
              <a:t> Comme espace d’expérimentation démocratique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0222-A729-AE4E-A8DB-5A67AA59693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4223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5063</TotalTime>
  <Words>857</Words>
  <Application>Microsoft Macintosh PowerPoint</Application>
  <PresentationFormat>Présentation à l'écran (4:3)</PresentationFormat>
  <Paragraphs>140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Diversité des modes de gouvernance  dans le secteur de la culture  :  regards croisés sur trois organisations  en croissance</vt:lpstr>
      <vt:lpstr>Plan</vt:lpstr>
      <vt:lpstr>Un contexte</vt:lpstr>
      <vt:lpstr>L’ess comme vecteur de la transition vers un nouveau modèle économique ?</vt:lpstr>
      <vt:lpstr>Méthodologie</vt:lpstr>
      <vt:lpstr>Présentation PowerPoint</vt:lpstr>
      <vt:lpstr>Présentation PowerPoint</vt:lpstr>
      <vt:lpstr>Résultats (1) : variété des dispositifs  de gouvernance</vt:lpstr>
      <vt:lpstr>Résultats (2) : des points communs </vt:lpstr>
      <vt:lpstr>Présentation PowerPoint</vt:lpstr>
    </vt:vector>
  </TitlesOfParts>
  <Company>Lest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Nadine RICHEZ-BATTESTI</dc:creator>
  <cp:lastModifiedBy>Nadine RICHEZ-BATTESTI</cp:lastModifiedBy>
  <cp:revision>33</cp:revision>
  <dcterms:created xsi:type="dcterms:W3CDTF">2018-10-03T13:11:58Z</dcterms:created>
  <dcterms:modified xsi:type="dcterms:W3CDTF">2018-10-08T03:37:34Z</dcterms:modified>
</cp:coreProperties>
</file>