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282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Mes%20Documents\ENQUETE%20BENEVOLAT\Rapport\Texte%20et%20annexes\Rapport%20final%20provisoire\RESUME%20ADDES\ADDES%20-%20Classeur%20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Mes%20Documents\ENQUETE%20BENEVOLAT\Rapport\Texte%20et%20annexes\Rapport%20final%20provisoire\RESUME%20ADDES\ADDES%20-%20Classeur%207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ocuments\Mes%20Documents\ENQUETE%20BENEVOLAT\Rapport\Texte%20et%20annexes\Rapport%20final%20provisoire\RESUME%20ADDES\ADDES%20-%20Classeur%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Homme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Culture</c:v>
                </c:pt>
                <c:pt idx="1">
                  <c:v>Sport</c:v>
                </c:pt>
                <c:pt idx="2">
                  <c:v>Loisirs</c:v>
                </c:pt>
                <c:pt idx="3">
                  <c:v>Défense des droits…</c:v>
                </c:pt>
                <c:pt idx="4">
                  <c:v>Social-caritatif</c:v>
                </c:pt>
                <c:pt idx="5">
                  <c:v>Santé</c:v>
                </c:pt>
                <c:pt idx="6">
                  <c:v>Éducation</c:v>
                </c:pt>
              </c:strCache>
            </c:strRef>
          </c:cat>
          <c:val>
            <c:numRef>
              <c:f>Feuil1!$B$2:$H$2</c:f>
              <c:numCache>
                <c:formatCode>0%</c:formatCode>
                <c:ptCount val="7"/>
                <c:pt idx="0">
                  <c:v>6.3E-2</c:v>
                </c:pt>
                <c:pt idx="1">
                  <c:v>0.14099999999999999</c:v>
                </c:pt>
                <c:pt idx="2">
                  <c:v>0.114</c:v>
                </c:pt>
                <c:pt idx="3">
                  <c:v>0.128</c:v>
                </c:pt>
                <c:pt idx="4">
                  <c:v>9.9000000000000005E-2</c:v>
                </c:pt>
                <c:pt idx="5">
                  <c:v>1.6E-2</c:v>
                </c:pt>
                <c:pt idx="6">
                  <c:v>2.3E-2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Femme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Culture</c:v>
                </c:pt>
                <c:pt idx="1">
                  <c:v>Sport</c:v>
                </c:pt>
                <c:pt idx="2">
                  <c:v>Loisirs</c:v>
                </c:pt>
                <c:pt idx="3">
                  <c:v>Défense des droits…</c:v>
                </c:pt>
                <c:pt idx="4">
                  <c:v>Social-caritatif</c:v>
                </c:pt>
                <c:pt idx="5">
                  <c:v>Santé</c:v>
                </c:pt>
                <c:pt idx="6">
                  <c:v>Éducation</c:v>
                </c:pt>
              </c:strCache>
            </c:strRef>
          </c:cat>
          <c:val>
            <c:numRef>
              <c:f>Feuil1!$B$3:$H$3</c:f>
              <c:numCache>
                <c:formatCode>0%</c:formatCode>
                <c:ptCount val="7"/>
                <c:pt idx="0">
                  <c:v>7.0999999999999994E-2</c:v>
                </c:pt>
                <c:pt idx="1">
                  <c:v>5.8999999999999997E-2</c:v>
                </c:pt>
                <c:pt idx="2">
                  <c:v>8.6999999999999994E-2</c:v>
                </c:pt>
                <c:pt idx="3">
                  <c:v>0.13700000000000001</c:v>
                </c:pt>
                <c:pt idx="4">
                  <c:v>0.129</c:v>
                </c:pt>
                <c:pt idx="5">
                  <c:v>2.4E-2</c:v>
                </c:pt>
                <c:pt idx="6">
                  <c:v>4.3999999999999997E-2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691392"/>
        <c:axId val="171697280"/>
      </c:barChart>
      <c:catAx>
        <c:axId val="17169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171697280"/>
        <c:crosses val="autoZero"/>
        <c:auto val="1"/>
        <c:lblAlgn val="ctr"/>
        <c:lblOffset val="100"/>
        <c:noMultiLvlLbl val="0"/>
      </c:catAx>
      <c:valAx>
        <c:axId val="171697280"/>
        <c:scaling>
          <c:orientation val="minMax"/>
          <c:max val="0.15000000000000002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171691392"/>
        <c:crosses val="autoZero"/>
        <c:crossBetween val="between"/>
        <c:majorUnit val="5.000000000000001E-2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733751584240493"/>
          <c:y val="5.2287581699346407E-2"/>
          <c:w val="0.59309632988751249"/>
          <c:h val="0.857919561525397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taux de participation bénévole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Bénévolat antérieur du père ou de la mère</c:v>
                </c:pt>
                <c:pt idx="1">
                  <c:v>Pas de bénévolat antérieur des parents</c:v>
                </c:pt>
                <c:pt idx="2">
                  <c:v>Ensemble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0.58989999999999998</c:v>
                </c:pt>
                <c:pt idx="1">
                  <c:v>0.36969999999999997</c:v>
                </c:pt>
                <c:pt idx="2">
                  <c:v>0.43219999999999997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1789312"/>
        <c:axId val="171819776"/>
      </c:barChart>
      <c:catAx>
        <c:axId val="17178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1819776"/>
        <c:crosses val="autoZero"/>
        <c:auto val="1"/>
        <c:lblAlgn val="ctr"/>
        <c:lblOffset val="100"/>
        <c:noMultiLvlLbl val="0"/>
      </c:catAx>
      <c:valAx>
        <c:axId val="171819776"/>
        <c:scaling>
          <c:orientation val="minMax"/>
          <c:max val="0.70000000000000007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1789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Moins de 18 heures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Feuil1!$B$1:$C$1</c:f>
              <c:strCache>
                <c:ptCount val="2"/>
                <c:pt idx="0">
                  <c:v>Part dans les effectifs de  bénévoles</c:v>
                </c:pt>
                <c:pt idx="1">
                  <c:v>Part dans le volume du bénévolat</c:v>
                </c:pt>
              </c:strCache>
            </c:strRef>
          </c:cat>
          <c:val>
            <c:numRef>
              <c:f>Feuil1!$B$2:$C$2</c:f>
              <c:numCache>
                <c:formatCode>0.0%</c:formatCode>
                <c:ptCount val="2"/>
                <c:pt idx="0">
                  <c:v>0.36299999999999999</c:v>
                </c:pt>
                <c:pt idx="1">
                  <c:v>2.7E-2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18  à 90 heures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Feuil1!$B$1:$C$1</c:f>
              <c:strCache>
                <c:ptCount val="2"/>
                <c:pt idx="0">
                  <c:v>Part dans les effectifs de  bénévoles</c:v>
                </c:pt>
                <c:pt idx="1">
                  <c:v>Part dans le volume du bénévolat</c:v>
                </c:pt>
              </c:strCache>
            </c:strRef>
          </c:cat>
          <c:val>
            <c:numRef>
              <c:f>Feuil1!$B$3:$C$3</c:f>
              <c:numCache>
                <c:formatCode>0.0%</c:formatCode>
                <c:ptCount val="2"/>
                <c:pt idx="0">
                  <c:v>0.29399999999999998</c:v>
                </c:pt>
                <c:pt idx="1">
                  <c:v>0.14799999999999999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Plus de 90 heures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Feuil1!$B$1:$C$1</c:f>
              <c:strCache>
                <c:ptCount val="2"/>
                <c:pt idx="0">
                  <c:v>Part dans les effectifs de  bénévoles</c:v>
                </c:pt>
                <c:pt idx="1">
                  <c:v>Part dans le volume du bénévolat</c:v>
                </c:pt>
              </c:strCache>
            </c:strRef>
          </c:cat>
          <c:val>
            <c:numRef>
              <c:f>Feuil1!$B$4:$C$4</c:f>
              <c:numCache>
                <c:formatCode>0.0%</c:formatCode>
                <c:ptCount val="2"/>
                <c:pt idx="0">
                  <c:v>0.34300000000000003</c:v>
                </c:pt>
                <c:pt idx="1">
                  <c:v>0.82499999999999996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002112"/>
        <c:axId val="173003904"/>
      </c:barChart>
      <c:catAx>
        <c:axId val="17300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3003904"/>
        <c:crosses val="autoZero"/>
        <c:auto val="1"/>
        <c:lblAlgn val="ctr"/>
        <c:lblOffset val="100"/>
        <c:noMultiLvlLbl val="0"/>
      </c:catAx>
      <c:valAx>
        <c:axId val="1730039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3002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018573897774973"/>
          <c:y val="0.36203194968925473"/>
          <c:w val="0.27936129934977644"/>
          <c:h val="0.21739950401373229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0.29733</cdr:x>
      <cdr:y>0.46504</cdr:y>
    </cdr:from>
    <cdr:to>
      <cdr:x>0.52729</cdr:x>
      <cdr:y>0.87317</cdr:y>
    </cdr:to>
    <cdr:cxnSp macro="">
      <cdr:nvCxnSpPr>
        <cdr:cNvPr id="3" name="Connecteur droit avec flèche 2"/>
        <cdr:cNvCxnSpPr/>
      </cdr:nvCxnSpPr>
      <cdr:spPr>
        <a:xfrm xmlns:a="http://schemas.openxmlformats.org/drawingml/2006/main">
          <a:off x="2167467" y="2421467"/>
          <a:ext cx="1676400" cy="2125133"/>
        </a:xfrm>
        <a:prstGeom xmlns:a="http://schemas.openxmlformats.org/drawingml/2006/main" prst="straightConnector1">
          <a:avLst/>
        </a:prstGeom>
        <a:ln xmlns:a="http://schemas.openxmlformats.org/drawingml/2006/main" w="25400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0.31128</cdr:x>
      <cdr:y>0.87139</cdr:y>
    </cdr:from>
    <cdr:to>
      <cdr:x>0.52497</cdr:x>
      <cdr:y>0.92358</cdr:y>
    </cdr:to>
    <cdr:cxnSp macro="">
      <cdr:nvCxnSpPr>
        <cdr:cNvPr id="5" name="Connecteur droit avec flèche 4"/>
        <cdr:cNvCxnSpPr/>
      </cdr:nvCxnSpPr>
      <cdr:spPr>
        <a:xfrm xmlns:a="http://schemas.openxmlformats.org/drawingml/2006/main">
          <a:off x="2269173" y="4537345"/>
          <a:ext cx="1557760" cy="271722"/>
        </a:xfrm>
        <a:prstGeom xmlns:a="http://schemas.openxmlformats.org/drawingml/2006/main" prst="straightConnector1">
          <a:avLst/>
        </a:prstGeom>
        <a:ln xmlns:a="http://schemas.openxmlformats.org/drawingml/2006/main" w="25400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0.29977</cdr:x>
      <cdr:y>0.16892</cdr:y>
    </cdr:from>
    <cdr:to>
      <cdr:x>0.52846</cdr:x>
      <cdr:y>0.37561</cdr:y>
    </cdr:to>
    <cdr:cxnSp macro="">
      <cdr:nvCxnSpPr>
        <cdr:cNvPr id="4" name="Connecteur droit avec flèche 3"/>
        <cdr:cNvCxnSpPr/>
      </cdr:nvCxnSpPr>
      <cdr:spPr>
        <a:xfrm xmlns:a="http://schemas.openxmlformats.org/drawingml/2006/main">
          <a:off x="2185275" y="879584"/>
          <a:ext cx="1667058" cy="1076216"/>
        </a:xfrm>
        <a:prstGeom xmlns:a="http://schemas.openxmlformats.org/drawingml/2006/main" prst="straightConnector1">
          <a:avLst/>
        </a:prstGeom>
        <a:ln xmlns:a="http://schemas.openxmlformats.org/drawingml/2006/main" w="25400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B4C393EB-F8A9-433D-954A-F5F70EDB989D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FBDEEFA-1E27-44F1-B1F0-5C7F367FD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28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14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63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90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73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32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08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60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0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22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6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33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D684C-D696-43DD-A99D-036247BFEDEE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0A6A-897F-42AE-974B-E80064B87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94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3333" y="635000"/>
            <a:ext cx="11387667" cy="3530600"/>
          </a:xfrm>
        </p:spPr>
        <p:txBody>
          <a:bodyPr>
            <a:norm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Bénévolat et bénévoles en France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900" i="1" dirty="0" smtClean="0"/>
              <a:t>État des lieux et tendances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3100" dirty="0" smtClean="0"/>
              <a:t>Présentation de quelques résultats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7866" y="4792133"/>
            <a:ext cx="8576733" cy="1879600"/>
          </a:xfrm>
        </p:spPr>
        <p:txBody>
          <a:bodyPr>
            <a:normAutofit/>
          </a:bodyPr>
          <a:lstStyle/>
          <a:p>
            <a:r>
              <a:rPr lang="fr-FR" dirty="0" smtClean="0"/>
              <a:t>Lionel Prouteau</a:t>
            </a:r>
          </a:p>
          <a:p>
            <a:r>
              <a:rPr lang="fr-FR" dirty="0" smtClean="0"/>
              <a:t>LEMNA – Université de Nantes</a:t>
            </a:r>
          </a:p>
          <a:p>
            <a:r>
              <a:rPr lang="fr-FR" dirty="0" smtClean="0"/>
              <a:t>Centre de recherche sur les associations</a:t>
            </a:r>
          </a:p>
          <a:p>
            <a:r>
              <a:rPr lang="fr-FR" dirty="0" smtClean="0"/>
              <a:t>28</a:t>
            </a:r>
            <a:r>
              <a:rPr lang="fr-FR" baseline="30000" dirty="0" smtClean="0"/>
              <a:t>ème</a:t>
            </a:r>
            <a:r>
              <a:rPr lang="fr-FR" dirty="0" smtClean="0"/>
              <a:t> colloque de l’ADDES – Paris, 9 octobre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047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33" y="186268"/>
            <a:ext cx="11971867" cy="6350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/>
              <a:t>La concentration du volume du bénévolat sur une minorité de bénévoles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05933"/>
            <a:ext cx="10515600" cy="5816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r>
              <a:rPr lang="fr-FR" sz="1400" i="1" dirty="0" smtClean="0"/>
              <a:t>         Source : Enquête CRA-CSA 2017</a:t>
            </a:r>
            <a:endParaRPr lang="fr-FR" sz="1400" i="1" dirty="0"/>
          </a:p>
        </p:txBody>
      </p:sp>
      <p:sp>
        <p:nvSpPr>
          <p:cNvPr id="7" name="Rectangle 6"/>
          <p:cNvSpPr/>
          <p:nvPr/>
        </p:nvSpPr>
        <p:spPr>
          <a:xfrm>
            <a:off x="8128000" y="2894955"/>
            <a:ext cx="4064000" cy="1258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Taux de participation bénévole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 43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15 % de la population contribuent 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plus des 8 dixièmes au volume 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bénévolat</a:t>
            </a:r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14682"/>
              </p:ext>
            </p:extLst>
          </p:nvPr>
        </p:nvGraphicFramePr>
        <p:xfrm>
          <a:off x="838200" y="1016000"/>
          <a:ext cx="7289800" cy="520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075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0141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/>
              <a:t>En guise de conclusion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48307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Comparaison avec l’enquête Insee </a:t>
            </a:r>
            <a:r>
              <a:rPr lang="fr-FR" i="1" dirty="0" smtClean="0"/>
              <a:t>Vie associative 2002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 smtClean="0"/>
              <a:t> Augmentation du taux de participation bénévole (notamment due au développement du bénévolat d’action sociale et caritative)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 smtClean="0"/>
              <a:t> Augmentation de la part des </a:t>
            </a:r>
            <a:r>
              <a:rPr lang="fr-FR" dirty="0" err="1" smtClean="0"/>
              <a:t>pluriparticipants</a:t>
            </a:r>
            <a:r>
              <a:rPr lang="fr-FR" dirty="0" smtClean="0"/>
              <a:t> parmi les bénévoles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 smtClean="0"/>
              <a:t> Augmentation des durées moyennes des participations</a:t>
            </a:r>
          </a:p>
          <a:p>
            <a:pPr marL="0" indent="0">
              <a:buNone/>
            </a:pPr>
            <a:r>
              <a:rPr lang="fr-FR" dirty="0" smtClean="0"/>
              <a:t>D’où augmentation substantielle du volume du bénévolat</a:t>
            </a:r>
          </a:p>
          <a:p>
            <a:pPr marL="0" indent="0">
              <a:buNone/>
            </a:pPr>
            <a:r>
              <a:rPr lang="fr-FR" dirty="0" smtClean="0"/>
              <a:t>Mais constance de la concentration de ce volume sur une minorité de bénévoles</a:t>
            </a:r>
          </a:p>
        </p:txBody>
      </p:sp>
    </p:spTree>
    <p:extLst>
      <p:ext uri="{BB962C8B-B14F-4D97-AF65-F5344CB8AC3E}">
        <p14:creationId xmlns:p14="http://schemas.microsoft.com/office/powerpoint/2010/main" val="19472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fr-FR" sz="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57661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7200" dirty="0" smtClean="0"/>
          </a:p>
          <a:p>
            <a:pPr marL="0" indent="0" algn="ctr">
              <a:buNone/>
            </a:pPr>
            <a:endParaRPr lang="fr-FR" sz="6000" b="1" dirty="0" smtClean="0"/>
          </a:p>
          <a:p>
            <a:pPr marL="0" indent="0" algn="ctr">
              <a:buNone/>
            </a:pPr>
            <a:r>
              <a:rPr lang="fr-FR" sz="6000" b="1" dirty="0" smtClean="0"/>
              <a:t>MERCI DE VOTRE ATTENTION</a:t>
            </a:r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669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44431"/>
            <a:ext cx="10143309" cy="39017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08"/>
          </a:xfrm>
        </p:spPr>
        <p:txBody>
          <a:bodyPr>
            <a:normAutofit fontScale="90000"/>
          </a:bodyPr>
          <a:lstStyle/>
          <a:p>
            <a:endParaRPr lang="fr-FR" sz="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971" y="365126"/>
            <a:ext cx="10874829" cy="58118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727" y="5031044"/>
            <a:ext cx="8894546" cy="154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7274"/>
          </a:xfrm>
        </p:spPr>
        <p:txBody>
          <a:bodyPr/>
          <a:lstStyle/>
          <a:p>
            <a:pPr algn="ctr"/>
            <a:r>
              <a:rPr lang="fr-FR" b="1" i="1" dirty="0" smtClean="0"/>
              <a:t>L’enquête CRA-CSA 2017</a:t>
            </a:r>
            <a:endParaRPr lang="fr-FR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088467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Pourquoi une enquête ?</a:t>
            </a:r>
          </a:p>
          <a:p>
            <a:pPr marL="0" indent="0">
              <a:buNone/>
            </a:pPr>
            <a:r>
              <a:rPr lang="fr-FR" dirty="0" smtClean="0"/>
              <a:t>→ Carence de données quantitatives récentes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Quelle enquête ?</a:t>
            </a:r>
          </a:p>
          <a:p>
            <a:pPr marL="0" indent="0">
              <a:buNone/>
            </a:pPr>
            <a:r>
              <a:rPr lang="fr-FR" dirty="0"/>
              <a:t>→ </a:t>
            </a:r>
            <a:r>
              <a:rPr lang="fr-FR" dirty="0" smtClean="0"/>
              <a:t>Échantillon de 5 039 individus, de 18 ans et plus</a:t>
            </a:r>
          </a:p>
          <a:p>
            <a:pPr marL="0" indent="0">
              <a:buNone/>
            </a:pPr>
            <a:r>
              <a:rPr lang="fr-FR" dirty="0"/>
              <a:t>→ </a:t>
            </a:r>
            <a:r>
              <a:rPr lang="fr-FR" dirty="0" smtClean="0"/>
              <a:t>En France métropolitaine</a:t>
            </a:r>
          </a:p>
          <a:p>
            <a:pPr marL="0" indent="0">
              <a:buNone/>
            </a:pPr>
            <a:r>
              <a:rPr lang="fr-FR" dirty="0"/>
              <a:t>→ </a:t>
            </a:r>
            <a:r>
              <a:rPr lang="fr-FR" dirty="0" smtClean="0"/>
              <a:t>Constitué selon </a:t>
            </a:r>
            <a:r>
              <a:rPr lang="fr-FR" dirty="0"/>
              <a:t>la méthode des quotas sur la base du sexe, de l’âge, de la catégorie socioprofessionnelle, du niveau de diplôme, de la région de résidence et de la catégorie d’agglomération.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749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4734"/>
            <a:ext cx="10515600" cy="914400"/>
          </a:xfrm>
        </p:spPr>
        <p:txBody>
          <a:bodyPr/>
          <a:lstStyle/>
          <a:p>
            <a:pPr algn="ctr"/>
            <a:r>
              <a:rPr lang="fr-FR" b="1" i="1" dirty="0" smtClean="0"/>
              <a:t>DONNÉES DE CADRAGE</a:t>
            </a:r>
            <a:endParaRPr lang="fr-FR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733" y="1405467"/>
            <a:ext cx="11895667" cy="53424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600" dirty="0" smtClean="0"/>
              <a:t>Taux de participation bénévole de 43 %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sz="3600" dirty="0"/>
              <a:t>U</a:t>
            </a:r>
            <a:r>
              <a:rPr lang="fr-FR" sz="3600" dirty="0" smtClean="0"/>
              <a:t>n peu moins de 22 millions de bénévoles ;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sz="3600" dirty="0" smtClean="0"/>
              <a:t>Un tiers d’entre eux ont 2 participations ou davantage ;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sz="3600" dirty="0" smtClean="0"/>
              <a:t>33 millions de participations ;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sz="3600" dirty="0" smtClean="0"/>
              <a:t>Volume total du bénévolat : en 1 320 000 et 1 460 000 emplois ETP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5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3933"/>
            <a:ext cx="10515600" cy="567267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Taux de participation bénévole par domaine d’activité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5533" y="863599"/>
            <a:ext cx="11108267" cy="59944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1200" i="1" dirty="0" smtClean="0"/>
          </a:p>
          <a:p>
            <a:pPr marL="0" indent="0">
              <a:buNone/>
            </a:pPr>
            <a:endParaRPr lang="fr-FR" sz="1200" i="1" dirty="0" smtClean="0"/>
          </a:p>
          <a:p>
            <a:pPr marL="0" indent="0">
              <a:buNone/>
            </a:pPr>
            <a:r>
              <a:rPr lang="fr-FR" sz="1200" i="1" dirty="0" smtClean="0"/>
              <a:t>Source : Enquête CRA-CSA 2017.</a:t>
            </a:r>
            <a:endParaRPr lang="fr-FR" sz="1200" i="1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3" y="770467"/>
            <a:ext cx="11167533" cy="568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89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Autofit/>
          </a:bodyPr>
          <a:lstStyle/>
          <a:p>
            <a:pPr algn="ctr"/>
            <a:r>
              <a:rPr lang="fr-FR" sz="3200" b="1" i="1" dirty="0" smtClean="0"/>
              <a:t>La diversité du bénévolat</a:t>
            </a:r>
            <a:endParaRPr lang="fr-FR" sz="32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89000"/>
            <a:ext cx="10515600" cy="60790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/>
              <a:t>● Diversité des profils des bénévoles selon les domaines d’activité</a:t>
            </a:r>
          </a:p>
          <a:p>
            <a:pPr marL="0" indent="0" algn="ctr">
              <a:buNone/>
            </a:pPr>
            <a:r>
              <a:rPr lang="fr-FR" sz="2400" dirty="0" smtClean="0"/>
              <a:t>Taux de participation bénévole par sexe selon le domaine d’activité</a:t>
            </a:r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dirty="0" smtClean="0"/>
              <a:t>Source : Enquête CRA-CSA 2107</a:t>
            </a:r>
            <a:endParaRPr lang="fr-FR" sz="1400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12584"/>
              </p:ext>
            </p:extLst>
          </p:nvPr>
        </p:nvGraphicFramePr>
        <p:xfrm>
          <a:off x="838201" y="2167467"/>
          <a:ext cx="10227732" cy="413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665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69334"/>
            <a:ext cx="10515600" cy="643466"/>
          </a:xfrm>
        </p:spPr>
        <p:txBody>
          <a:bodyPr>
            <a:normAutofit/>
          </a:bodyPr>
          <a:lstStyle/>
          <a:p>
            <a:pPr algn="ctr"/>
            <a:r>
              <a:rPr lang="fr-FR" sz="3200" b="1" i="1" dirty="0"/>
              <a:t>La diversité du </a:t>
            </a:r>
            <a:r>
              <a:rPr lang="fr-FR" sz="3200" b="1" i="1" dirty="0" smtClean="0"/>
              <a:t>bénévolat - suite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53534"/>
            <a:ext cx="10515600" cy="61044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r>
              <a:rPr lang="fr-FR" sz="2400" dirty="0" smtClean="0"/>
              <a:t>Avec toutefois certaines tendances communes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 Le bénévolat est positivement associé à l’élévation du niveau de diplôme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 L’influence de la socialisation familiale :</a:t>
            </a:r>
          </a:p>
          <a:p>
            <a:pPr marL="0" indent="0">
              <a:buNone/>
            </a:pPr>
            <a:endParaRPr lang="fr-FR" sz="900" dirty="0" smtClean="0"/>
          </a:p>
          <a:p>
            <a:pPr marL="0" indent="0" algn="ctr">
              <a:buNone/>
            </a:pPr>
            <a:r>
              <a:rPr lang="fr-FR" sz="2000" b="1" dirty="0" smtClean="0"/>
              <a:t>Taux de participation selon la pratique antérieure du bénévolat par les parents</a:t>
            </a:r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sz="1400" dirty="0" smtClean="0"/>
              <a:t>       Source : Enquête CRA-CSA 2017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376385"/>
              </p:ext>
            </p:extLst>
          </p:nvPr>
        </p:nvGraphicFramePr>
        <p:xfrm>
          <a:off x="1202265" y="2582333"/>
          <a:ext cx="9956802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586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1601"/>
            <a:ext cx="10515600" cy="761999"/>
          </a:xfrm>
        </p:spPr>
        <p:txBody>
          <a:bodyPr>
            <a:normAutofit/>
          </a:bodyPr>
          <a:lstStyle/>
          <a:p>
            <a:pPr algn="ctr"/>
            <a:r>
              <a:rPr lang="fr-FR" sz="3200" b="1" i="1" dirty="0"/>
              <a:t>La diversité du bénévolat - suite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74886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● </a:t>
            </a:r>
            <a:r>
              <a:rPr lang="fr-FR" dirty="0" smtClean="0"/>
              <a:t>La diversité des lieux de pratique.</a:t>
            </a:r>
          </a:p>
          <a:p>
            <a:pPr marL="0" indent="0">
              <a:buNone/>
            </a:pPr>
            <a:r>
              <a:rPr lang="fr-FR" dirty="0" smtClean="0"/>
              <a:t>La grande majorité des participations bénévoles sont accueillies par les associations (93 %).</a:t>
            </a:r>
          </a:p>
          <a:p>
            <a:pPr marL="0" indent="0">
              <a:buNone/>
            </a:pPr>
            <a:r>
              <a:rPr lang="fr-FR" dirty="0" smtClean="0"/>
              <a:t>Mais il faut distinguer entre adhérents et non adhérents. </a:t>
            </a:r>
            <a:r>
              <a:rPr lang="fr-FR" u="sng" dirty="0" smtClean="0"/>
              <a:t>Plus d’un bénévole sur quatre pratique son activité dans une association comme non-adhérent. Plus d’une participation bénévole sur cinq est réalisée dans une association par un non-adhérent.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● Les participations peuvent être occasionnelles ou régulières.</a:t>
            </a:r>
          </a:p>
          <a:p>
            <a:pPr marL="0" indent="0">
              <a:buNone/>
            </a:pPr>
            <a:r>
              <a:rPr lang="fr-FR" dirty="0" smtClean="0"/>
              <a:t>Dans l’ensemble 48 % des participations sont déclarées comme régulières et 52 % comme occasionnelles.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990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8534"/>
            <a:ext cx="10515600" cy="838200"/>
          </a:xfrm>
        </p:spPr>
        <p:txBody>
          <a:bodyPr>
            <a:normAutofit/>
          </a:bodyPr>
          <a:lstStyle/>
          <a:p>
            <a:pPr algn="ctr"/>
            <a:r>
              <a:rPr lang="fr-FR" sz="3200" b="1" i="1" dirty="0"/>
              <a:t>La diversité du bénévolat - suite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86463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● la diversité du bénévolat se traduit aussi par la grande variabilité du temps qui lui est consacré.</a:t>
            </a:r>
          </a:p>
          <a:p>
            <a:pPr marL="0" indent="0">
              <a:buNone/>
            </a:pPr>
            <a:r>
              <a:rPr lang="fr-FR" dirty="0" smtClean="0"/>
              <a:t>Durée moyenne annuelle d’une participation = 68 à 75 heures. Mais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6 à 7 heures maximum pour le quart des plus faibles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90 à 100 heures minimum pour le quart des plus fortes.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Durée moyenne annuelle par bénévole = 100 à 11 heures. Mais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9 </a:t>
            </a:r>
            <a:r>
              <a:rPr lang="fr-FR" dirty="0"/>
              <a:t>à </a:t>
            </a:r>
            <a:r>
              <a:rPr lang="fr-FR" dirty="0" smtClean="0"/>
              <a:t>10 </a:t>
            </a:r>
            <a:r>
              <a:rPr lang="fr-FR" dirty="0"/>
              <a:t>heures maximum pour le quart des plus faibles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136 </a:t>
            </a:r>
            <a:r>
              <a:rPr lang="fr-FR" dirty="0"/>
              <a:t>à </a:t>
            </a:r>
            <a:r>
              <a:rPr lang="fr-FR" dirty="0" smtClean="0"/>
              <a:t>144 </a:t>
            </a:r>
            <a:r>
              <a:rPr lang="fr-FR" dirty="0"/>
              <a:t>heures minimum pour le quart des plus fortes.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9720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445</Words>
  <Application>Microsoft Office PowerPoint</Application>
  <PresentationFormat>Personnalisé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Bénévolat et bénévoles en France État des lieux et tendances  Présentation de quelques résultats</vt:lpstr>
      <vt:lpstr>Présentation PowerPoint</vt:lpstr>
      <vt:lpstr>L’enquête CRA-CSA 2017</vt:lpstr>
      <vt:lpstr>DONNÉES DE CADRAGE</vt:lpstr>
      <vt:lpstr>Taux de participation bénévole par domaine d’activité</vt:lpstr>
      <vt:lpstr>La diversité du bénévolat</vt:lpstr>
      <vt:lpstr>La diversité du bénévolat - suite</vt:lpstr>
      <vt:lpstr>La diversité du bénévolat - suite</vt:lpstr>
      <vt:lpstr>La diversité du bénévolat - suite</vt:lpstr>
      <vt:lpstr>La concentration du volume du bénévolat sur une minorité de bénévoles</vt:lpstr>
      <vt:lpstr>En guise de 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Bénévolat et bénévoles en France Etat des lieux et tendances Présentation de quelques résultats</dc:title>
  <dc:creator>Lionel Prouteau</dc:creator>
  <cp:lastModifiedBy>A2400520</cp:lastModifiedBy>
  <cp:revision>35</cp:revision>
  <cp:lastPrinted>2018-09-29T14:30:19Z</cp:lastPrinted>
  <dcterms:created xsi:type="dcterms:W3CDTF">2018-09-28T11:07:46Z</dcterms:created>
  <dcterms:modified xsi:type="dcterms:W3CDTF">2018-10-05T07:46:52Z</dcterms:modified>
</cp:coreProperties>
</file>